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5B435-95E0-3B8F-93A2-4C7883C81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0A5C1-427F-B1D1-2A41-325E22879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9B33-56C0-427B-9D3F-76D8E0EF34DE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7D36DF-E50E-A76D-18AD-68A67FB7C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244E7D-D481-593B-576D-9BEE07C2E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8CA3-F0D9-4417-9D9E-3E04E290FB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267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B16F9-45E0-EA02-FE0C-670FEEA3D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3B0FC-C184-BC32-8B9B-6B6FA7F6F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EA3A5-7F46-CD05-CBE7-C9749BBAB1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A9B33-56C0-427B-9D3F-76D8E0EF34DE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42E12-3BF8-4C01-E8D5-9B88D047F6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A8413-618F-8678-1897-CD47D29D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88CA3-F0D9-4417-9D9E-3E04E290FB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19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0F8693-4163-DF3F-CBC7-378AE3FAB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the </a:t>
            </a:r>
            <a:br>
              <a:rPr lang="en-US"/>
            </a:br>
            <a:r>
              <a:rPr lang="en-US"/>
              <a:t>central role of the epithelium </a:t>
            </a:r>
            <a:br>
              <a:rPr lang="en-US"/>
            </a:br>
            <a:r>
              <a:rPr lang="en-US"/>
              <a:t>in severe asthma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C8CC8F-6C24-5244-E19B-E33BB18109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60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1288B7-99E2-A221-1F38-F4D24A286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inflammatory pathways are thought to underpin the </a:t>
            </a:r>
            <a:br>
              <a:rPr lang="en-US"/>
            </a:br>
            <a:r>
              <a:rPr lang="en-US"/>
              <a:t>complexity and heterogeneity of inflammation in severe asthma 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EFDEDB-3248-C23B-0D3D-82D08473F2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27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EAA62F-9D41-A961-EFD6-9C6595EC0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of the epithelium in asthma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A702F9-BF3C-0CC3-1F8E-A33BABCAE5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66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0FA3A0-3471-C410-1B65-B2F79A61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airway epithelium is a first point of contact for </a:t>
            </a:r>
            <a:br>
              <a:rPr lang="en-US"/>
            </a:br>
            <a:r>
              <a:rPr lang="en-US"/>
              <a:t>environmental exposures</a:t>
            </a:r>
            <a:r>
              <a:rPr lang="en-US" baseline="30000"/>
              <a:t>1</a:t>
            </a:r>
            <a:endParaRPr 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66C294-4574-6434-77D5-93829DC042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42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B54172-11F2-0230-70E6-DB3CF5B0A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airway epithelium structure is significantly altered in </a:t>
            </a:r>
            <a:br>
              <a:rPr lang="en-US"/>
            </a:br>
            <a:r>
              <a:rPr lang="en-US"/>
              <a:t>severe asthma</a:t>
            </a:r>
            <a:r>
              <a:rPr lang="en-US" baseline="30000"/>
              <a:t>1–4</a:t>
            </a:r>
            <a:endParaRPr 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328635-F04D-B5E2-8FD9-4E16D49BAC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99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664F06-DC3B-76CC-CDC6-2004DFB4F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Environmental exposures trigger airway inflammation at </a:t>
            </a:r>
            <a:br>
              <a:rPr lang="en-US"/>
            </a:br>
            <a:r>
              <a:rPr lang="en-US"/>
              <a:t>the epithelium</a:t>
            </a:r>
            <a:r>
              <a:rPr lang="en-US" baseline="30000"/>
              <a:t>1–4</a:t>
            </a:r>
            <a:endParaRPr 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DE1714-33F0-625F-7CDF-D946A158A0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52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E36F89-1037-823E-5B35-3ED0BD332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Asthma can be triggered by a variety of environmental </a:t>
            </a:r>
            <a:br>
              <a:rPr lang="en-US"/>
            </a:br>
            <a:r>
              <a:rPr lang="en-US"/>
              <a:t>exposures</a:t>
            </a:r>
            <a:endParaRPr 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0D1A3-BA6A-A5BF-27BE-05615B6515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95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7B3358-812F-3D48-EC4A-C858B8912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Epithelial cytokines and the inflammatory cascade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3B1113-D089-1B5D-67EB-A348E278EF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16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4FBF13-DA12-1B83-E4A1-997EB1C9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Environmental exposures act on the epithelium to </a:t>
            </a:r>
            <a:br>
              <a:rPr lang="en-US"/>
            </a:br>
            <a:r>
              <a:rPr lang="en-US"/>
              <a:t>trigger release of epithelial cytokines, which drive </a:t>
            </a:r>
            <a:br>
              <a:rPr lang="en-US"/>
            </a:br>
            <a:r>
              <a:rPr lang="en-US"/>
              <a:t>downstream responses</a:t>
            </a:r>
            <a:r>
              <a:rPr lang="en-US" baseline="30000"/>
              <a:t>1,2</a:t>
            </a:r>
            <a:endParaRPr 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E8922A-8048-557D-BCA7-99D12129E5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08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39F086-F032-D285-43CD-FABB7EEAF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/>
              <a:t>Epithelial cytokines are thought to drive allergic and eosinophilic </a:t>
            </a:r>
            <a:br>
              <a:rPr lang="en-US" sz="2300"/>
            </a:br>
            <a:r>
              <a:rPr lang="en-US" sz="2300"/>
              <a:t>inflammation and T2-independent effects from the top of the cascade</a:t>
            </a:r>
            <a:endParaRPr lang="en-US" sz="230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CFF0C1-5255-3FD6-E4A1-0C04B2479D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54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670179-A1CC-0CF4-8A15-ABCD21B36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IL-33, TSLP, and IL-25 are key epithelial cytokines that target a variety of immune and non-immune cells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3E43E6-B551-D095-330D-89E5059241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74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A196E4-8123-E7C8-4418-885604096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B849C3-0FA0-E863-097E-075EE96095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73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5C9DE0-FE7B-5CDA-F7B5-72107CDDD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IL-33, TSLP, and IL-25 have various downstream effects </a:t>
            </a:r>
            <a:br>
              <a:rPr lang="en-US"/>
            </a:br>
            <a:r>
              <a:rPr lang="en-US"/>
              <a:t>in asthma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D75003-EA0F-1FFF-3226-F7E0CDB027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64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8AB65E-69EF-2500-BD94-6CBADB93C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clinical features of asthma are associated with </a:t>
            </a:r>
            <a:br>
              <a:rPr lang="en-US"/>
            </a:br>
            <a:r>
              <a:rPr lang="en-US"/>
              <a:t>epithelial cytokines</a:t>
            </a:r>
            <a:r>
              <a:rPr lang="en-US" baseline="30000"/>
              <a:t>1–9</a:t>
            </a:r>
            <a:endParaRPr 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D1D4C8-B319-0A57-6A5B-232958B74B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08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A010C2-9078-34DB-7636-A471D3863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Airway epithelial cytokine expression increases with disease </a:t>
            </a:r>
            <a:br>
              <a:rPr lang="en-US"/>
            </a:br>
            <a:r>
              <a:rPr lang="en-US"/>
              <a:t>severity in patients with asthma</a:t>
            </a:r>
            <a:r>
              <a:rPr lang="en-US" baseline="30000"/>
              <a:t>1,2</a:t>
            </a:r>
            <a:endParaRPr 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E9F5DB-9766-344E-D23B-44AD00D237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70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9E2302-B577-7E50-4C3F-E9102C1E4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Airway epithelial cytokine expression correlates with reduced </a:t>
            </a:r>
            <a:br>
              <a:rPr lang="en-US"/>
            </a:br>
            <a:r>
              <a:rPr lang="en-US"/>
              <a:t>lung function in patients with asthma</a:t>
            </a:r>
            <a:endParaRPr 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AC122D-1113-73B2-88F6-C56061664B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57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D7A660-17AF-24C7-06C0-68EB6CFFB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TSLP may contribute to airway remodeling in patients</a:t>
            </a:r>
            <a:br>
              <a:rPr lang="en-US"/>
            </a:br>
            <a:r>
              <a:rPr lang="en-US"/>
              <a:t>with asthma</a:t>
            </a:r>
            <a:r>
              <a:rPr lang="en-US" baseline="30000"/>
              <a:t>1,2 </a:t>
            </a:r>
            <a:endParaRPr 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CA95D1-0F5F-BF69-CEF6-1329C80273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35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3B167A-1C0E-9619-E4DB-4AD0D1D01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IL-33 and IL-25 may promote airway remodeling in patients </a:t>
            </a:r>
            <a:br>
              <a:rPr lang="en-US"/>
            </a:br>
            <a:r>
              <a:rPr lang="en-US"/>
              <a:t>with asthma</a:t>
            </a:r>
            <a:r>
              <a:rPr lang="en-US" baseline="30000"/>
              <a:t>1–4</a:t>
            </a:r>
            <a:endParaRPr 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8F67A7-249F-D566-807F-3D8EB37F3F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00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FB6437-CDAD-B068-99FA-A07ECF33E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epithelial cytokines may be associated with corticosteroid </a:t>
            </a:r>
            <a:br>
              <a:rPr lang="en-US"/>
            </a:br>
            <a:r>
              <a:rPr lang="en-US"/>
              <a:t>resistance in patients with asthma</a:t>
            </a:r>
            <a:r>
              <a:rPr lang="en-US" baseline="30000"/>
              <a:t>1–3</a:t>
            </a:r>
            <a:endParaRPr 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75725-6D7C-50C6-29B7-2630C02919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9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F9D732-BBFB-DEFE-6C9F-48D997E4F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Epithelial cytokine release following viral infection drives T2 </a:t>
            </a:r>
            <a:br>
              <a:rPr lang="en-US"/>
            </a:br>
            <a:r>
              <a:rPr lang="en-US"/>
              <a:t>response in patients with asthma</a:t>
            </a:r>
            <a:r>
              <a:rPr lang="en-US" baseline="30000"/>
              <a:t>1,2</a:t>
            </a:r>
            <a:endParaRPr 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4D3A4C-D2B4-53A1-0103-AD756FE643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EDF71E-8C9F-F313-E79C-5A1E5279F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Airway hyperresponsiveness and remodeling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6D86B3-2238-079C-729F-19DD510205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97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7A8219-1DBF-7370-FF9B-72733445E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Airway hyperresponsiveness: a cardinal feature of asthma</a:t>
            </a:r>
            <a:r>
              <a:rPr lang="en-US" baseline="30000"/>
              <a:t>a</a:t>
            </a:r>
            <a:r>
              <a:rPr lang="en-US"/>
              <a:t> 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BD4AC9-7CB6-18DE-315D-34A0BB5364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80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39E815-D85D-6DEE-C66F-62B1CA359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 in severe asthma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89C1BC-4FDB-520B-29A8-857FEDA65A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706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D86B4F-279D-1FC4-EC4C-61F89A906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Airway inflammation and hyperresponsiveness are </a:t>
            </a:r>
            <a:br>
              <a:rPr lang="en-US"/>
            </a:br>
            <a:r>
              <a:rPr lang="en-US"/>
              <a:t>two key hallmarks of asthma</a:t>
            </a:r>
            <a:r>
              <a:rPr lang="en-US" baseline="30000"/>
              <a:t>1–3</a:t>
            </a:r>
            <a:endParaRPr 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FE1454-1DB4-BADD-4D3E-09B7A6B1FA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672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47D1C9-BD82-8C0E-0DD1-7853BC0F6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factors contribute to AHR: airway inflammation 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172518-1498-A551-3348-34D57F2982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201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206E87-0384-07CC-913A-98DE73768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Airway remodeling in asthma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916851-54BC-3D73-7407-4F9A911111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276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987A0F-9332-8F21-73AD-B53C98C62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factors contribute to AHR: airway remodeling and </a:t>
            </a:r>
            <a:br>
              <a:rPr lang="en-US"/>
            </a:br>
            <a:r>
              <a:rPr lang="en-US"/>
              <a:t>structural changes 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5FEE5D-828E-5969-0540-71DDFF6C3F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38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7D74E6-48D4-BCEE-5922-FA20328DD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A42CF0-7AD4-0754-409D-1C616E53E1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43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E5BBB3-95D0-8E81-1491-8530AED15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/>
              <a:t>Many patients with severe asthma have uncontrolled disease</a:t>
            </a:r>
            <a:r>
              <a:rPr lang="en-US" sz="2500" baseline="30000"/>
              <a:t>1 </a:t>
            </a:r>
            <a:endParaRPr lang="en-US" sz="250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F25E94-D654-03E9-A44A-3D17D09721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02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D25C70-5B98-9412-BC4B-6BE9E91BF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Despite recent advances in diagnosis and management, </a:t>
            </a:r>
            <a:br>
              <a:rPr lang="en-US"/>
            </a:br>
            <a:r>
              <a:rPr lang="en-US"/>
              <a:t>challenges persist for patients with severe asthma</a:t>
            </a:r>
            <a:r>
              <a:rPr lang="en-US" baseline="30000"/>
              <a:t>1–4</a:t>
            </a:r>
            <a:endParaRPr 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C42D34-AF37-B2BA-6D80-5E33E1FDED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12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4BD73F-FB7F-4F30-B557-EA2C4502C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patients with severe asthma, oral corticosteroid use is associated with the increased risk of adverse events</a:t>
            </a:r>
            <a:r>
              <a:rPr lang="en-US" baseline="30000"/>
              <a:t>1</a:t>
            </a:r>
            <a:endParaRPr 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E3F1D3-5307-06CE-1BCE-74D1A1D202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19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14558C-7E14-B111-930F-621E55D0F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Complexity of severe asthma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D69117-650C-336D-89F0-127CBEBDC4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77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3416B8-420A-DF09-8A30-EA9C84111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Managing asthma is challenging because airway inflammation </a:t>
            </a:r>
            <a:br>
              <a:rPr lang="en-US"/>
            </a:br>
            <a:r>
              <a:rPr lang="en-US"/>
              <a:t>can be complex, heterogeneous, and dynamic</a:t>
            </a:r>
            <a:r>
              <a:rPr lang="en-US" baseline="30000"/>
              <a:t>1–3</a:t>
            </a:r>
            <a:endParaRPr 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1D057F-D918-E8FD-DC60-112C0ADBF7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05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126EB4-2341-9200-870E-C5482CF93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Patients with asthma can have multiple drivers of </a:t>
            </a:r>
            <a:br>
              <a:rPr lang="en-US"/>
            </a:br>
            <a:r>
              <a:rPr lang="en-US"/>
              <a:t>airway inflammation</a:t>
            </a:r>
            <a:r>
              <a:rPr lang="en-US" baseline="30000"/>
              <a:t>1–4</a:t>
            </a:r>
            <a:endParaRPr 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EE7118-F8BD-2870-C625-CB2E6DD809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75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6E304E6C9847448629359ADD98C8B4" ma:contentTypeVersion="16" ma:contentTypeDescription="Create a new document." ma:contentTypeScope="" ma:versionID="72b4867800b97237171ba2547ef7d8d0">
  <xsd:schema xmlns:xsd="http://www.w3.org/2001/XMLSchema" xmlns:xs="http://www.w3.org/2001/XMLSchema" xmlns:p="http://schemas.microsoft.com/office/2006/metadata/properties" xmlns:ns2="44a56295-c29e-4898-8136-a54736c65b82" xmlns:ns3="82d58f64-ac48-4d4d-892d-553fd5842fa2" xmlns:ns4="0045b12c-ac5e-48dd-9a19-1f18f2481997" targetNamespace="http://schemas.microsoft.com/office/2006/metadata/properties" ma:root="true" ma:fieldsID="4ca59a8ffb79186311e69902d6961c1f" ns2:_="" ns3:_="" ns4:_="">
    <xsd:import namespace="44a56295-c29e-4898-8136-a54736c65b82"/>
    <xsd:import namespace="82d58f64-ac48-4d4d-892d-553fd5842fa2"/>
    <xsd:import namespace="0045b12c-ac5e-48dd-9a19-1f18f2481997"/>
    <xsd:element name="properties">
      <xsd:complexType>
        <xsd:sequence>
          <xsd:element name="documentManagement">
            <xsd:complexType>
              <xsd:all>
                <xsd:element ref="ns2:Descriptions" minOccurs="0"/>
                <xsd:element ref="ns2:Keywor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56295-c29e-4898-8136-a54736c65b82" elementFormDefault="qualified">
    <xsd:import namespace="http://schemas.microsoft.com/office/2006/documentManagement/types"/>
    <xsd:import namespace="http://schemas.microsoft.com/office/infopath/2007/PartnerControls"/>
    <xsd:element name="Descriptions" ma:index="8" nillable="true" ma:displayName="Descriptions" ma:description="Describe your document to make it appear at the top of search results" ma:internalName="Descriptions">
      <xsd:simpleType>
        <xsd:restriction base="dms:Note">
          <xsd:maxLength value="255"/>
        </xsd:restriction>
      </xsd:simpleType>
    </xsd:element>
    <xsd:element name="Keyword" ma:index="9" nillable="true" ma:displayName="Keyword" ma:description="Enter list of terms separated by semi-colon(;)" ma:internalName="Keyword">
      <xsd:simpleType>
        <xsd:restriction base="dms:Text">
          <xsd:maxLength value="255"/>
        </xsd:restriction>
      </xsd:simpleType>
    </xsd:element>
    <xsd:element name="TaxCatchAll" ma:index="25" nillable="true" ma:displayName="Taxonomy Catch All Column" ma:hidden="true" ma:list="{6d8e7a40-2093-412d-b2c7-963d2af015cc}" ma:internalName="TaxCatchAll" ma:showField="CatchAllData" ma:web="0045b12c-ac5e-48dd-9a19-1f18f24819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58f64-ac48-4d4d-892d-553fd5842f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ee89e71-04cd-405e-9ca3-99e020c169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5b12c-ac5e-48dd-9a19-1f18f248199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1ee89e71-04cd-405e-9ca3-99e020c1694d" ContentTypeId="0x0101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eyword xmlns="44a56295-c29e-4898-8136-a54736c65b82" xsi:nil="true"/>
    <TaxCatchAll xmlns="44a56295-c29e-4898-8136-a54736c65b82" xsi:nil="true"/>
    <Descriptions xmlns="44a56295-c29e-4898-8136-a54736c65b82" xsi:nil="true"/>
    <lcf76f155ced4ddcb4097134ff3c332f xmlns="82d58f64-ac48-4d4d-892d-553fd5842fa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61E05B2-44A3-48F0-BB18-C1BDAE8A83FA}"/>
</file>

<file path=customXml/itemProps2.xml><?xml version="1.0" encoding="utf-8"?>
<ds:datastoreItem xmlns:ds="http://schemas.openxmlformats.org/officeDocument/2006/customXml" ds:itemID="{BE7B8546-1C0D-4BF2-9197-CB3136A51FB4}"/>
</file>

<file path=customXml/itemProps3.xml><?xml version="1.0" encoding="utf-8"?>
<ds:datastoreItem xmlns:ds="http://schemas.openxmlformats.org/officeDocument/2006/customXml" ds:itemID="{9046275E-776D-4C9D-839F-E4C67EDBF6DB}"/>
</file>

<file path=customXml/itemProps4.xml><?xml version="1.0" encoding="utf-8"?>
<ds:datastoreItem xmlns:ds="http://schemas.openxmlformats.org/officeDocument/2006/customXml" ds:itemID="{1ABE187C-5316-473B-98D5-7E182658B42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</Words>
  <Application>Microsoft Office PowerPoint</Application>
  <PresentationFormat>Widescreen</PresentationFormat>
  <Paragraphs>34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Understanding the  central role of the epithelium  in severe asthma</vt:lpstr>
      <vt:lpstr>Contents</vt:lpstr>
      <vt:lpstr>Challenges in severe asthma</vt:lpstr>
      <vt:lpstr>Many patients with severe asthma have uncontrolled disease1 </vt:lpstr>
      <vt:lpstr>Despite recent advances in diagnosis and management,  challenges persist for patients with severe asthma1–4</vt:lpstr>
      <vt:lpstr>In patients with severe asthma, oral corticosteroid use is associated with the increased risk of adverse events1</vt:lpstr>
      <vt:lpstr>Complexity of severe asthma</vt:lpstr>
      <vt:lpstr>Managing asthma is challenging because airway inflammation  can be complex, heterogeneous, and dynamic1–3</vt:lpstr>
      <vt:lpstr>Patients with asthma can have multiple drivers of  airway inflammation1–4</vt:lpstr>
      <vt:lpstr>Multiple inflammatory pathways are thought to underpin the  complexity and heterogeneity of inflammation in severe asthma </vt:lpstr>
      <vt:lpstr>Role of the epithelium in asthma</vt:lpstr>
      <vt:lpstr>The airway epithelium is a first point of contact for  environmental exposures1</vt:lpstr>
      <vt:lpstr>The airway epithelium structure is significantly altered in  severe asthma1–4</vt:lpstr>
      <vt:lpstr>Environmental exposures trigger airway inflammation at  the epithelium1–4</vt:lpstr>
      <vt:lpstr>Asthma can be triggered by a variety of environmental  exposures</vt:lpstr>
      <vt:lpstr>Epithelial cytokines and the inflammatory cascade</vt:lpstr>
      <vt:lpstr>Environmental exposures act on the epithelium to  trigger release of epithelial cytokines, which drive  downstream responses1,2</vt:lpstr>
      <vt:lpstr>Epithelial cytokines are thought to drive allergic and eosinophilic  inflammation and T2-independent effects from the top of the cascade</vt:lpstr>
      <vt:lpstr>IL-33, TSLP, and IL-25 are key epithelial cytokines that target a variety of immune and non-immune cells</vt:lpstr>
      <vt:lpstr>IL-33, TSLP, and IL-25 have various downstream effects  in asthma</vt:lpstr>
      <vt:lpstr>Multiple clinical features of asthma are associated with  epithelial cytokines1–9</vt:lpstr>
      <vt:lpstr>Airway epithelial cytokine expression increases with disease  severity in patients with asthma1,2</vt:lpstr>
      <vt:lpstr>Airway epithelial cytokine expression correlates with reduced  lung function in patients with asthma</vt:lpstr>
      <vt:lpstr>TSLP may contribute to airway remodeling in patients with asthma1,2 </vt:lpstr>
      <vt:lpstr>IL-33 and IL-25 may promote airway remodeling in patients  with asthma1–4</vt:lpstr>
      <vt:lpstr>Some epithelial cytokines may be associated with corticosteroid  resistance in patients with asthma1–3</vt:lpstr>
      <vt:lpstr>Epithelial cytokine release following viral infection drives T2  response in patients with asthma1,2</vt:lpstr>
      <vt:lpstr>Airway hyperresponsiveness and remodeling</vt:lpstr>
      <vt:lpstr>Airway hyperresponsiveness: a cardinal feature of asthmaa </vt:lpstr>
      <vt:lpstr>Airway inflammation and hyperresponsiveness are  two key hallmarks of asthma1–3</vt:lpstr>
      <vt:lpstr>Multiple factors contribute to AHR: airway inflammation </vt:lpstr>
      <vt:lpstr>Airway remodeling in asthma</vt:lpstr>
      <vt:lpstr>Multiple factors contribute to AHR: airway remodeling and  structural changes 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 central role of the epithelium  in severe asthma</dc:title>
  <dc:creator>Honor Morris</dc:creator>
  <cp:lastModifiedBy>Honor Morris</cp:lastModifiedBy>
  <cp:revision>1</cp:revision>
  <dcterms:created xsi:type="dcterms:W3CDTF">2023-03-06T08:43:10Z</dcterms:created>
  <dcterms:modified xsi:type="dcterms:W3CDTF">2023-03-06T08:43:11Z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0x0101008C6E304E6C9847448629359ADD98C8B4</vt:lpwstr>
  </property>
</Properties>
</file>